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16"/>
  </p:notesMasterIdLst>
  <p:sldIdLst>
    <p:sldId id="3919" r:id="rId4"/>
    <p:sldId id="309" r:id="rId5"/>
    <p:sldId id="5024" r:id="rId6"/>
    <p:sldId id="5025" r:id="rId7"/>
    <p:sldId id="317" r:id="rId8"/>
    <p:sldId id="5021" r:id="rId9"/>
    <p:sldId id="5022" r:id="rId10"/>
    <p:sldId id="5020" r:id="rId11"/>
    <p:sldId id="3922" r:id="rId12"/>
    <p:sldId id="3921" r:id="rId13"/>
    <p:sldId id="5023" r:id="rId14"/>
    <p:sldId id="501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pos="257" userDrawn="1">
          <p15:clr>
            <a:srgbClr val="A4A3A4"/>
          </p15:clr>
        </p15:guide>
        <p15:guide id="5" orient="horz" pos="4178" userDrawn="1">
          <p15:clr>
            <a:srgbClr val="A4A3A4"/>
          </p15:clr>
        </p15:guide>
        <p15:guide id="6" orient="horz" pos="19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Ganghua" initials="TG" lastIdx="1" clrIdx="0">
    <p:extLst>
      <p:ext uri="{19B8F6BF-5375-455C-9EA6-DF929625EA0E}">
        <p15:presenceInfo xmlns:p15="http://schemas.microsoft.com/office/powerpoint/2012/main" userId="61205e93f7722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CEE"/>
    <a:srgbClr val="0000FF"/>
    <a:srgbClr val="008000"/>
    <a:srgbClr val="2DBFF5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243" autoAdjust="0"/>
  </p:normalViewPr>
  <p:slideViewPr>
    <p:cSldViewPr snapToGrid="0" showGuides="1">
      <p:cViewPr varScale="1">
        <p:scale>
          <a:sx n="103" d="100"/>
          <a:sy n="103" d="100"/>
        </p:scale>
        <p:origin x="368" y="84"/>
      </p:cViewPr>
      <p:guideLst>
        <p:guide orient="horz" pos="2183"/>
        <p:guide pos="3840"/>
        <p:guide pos="7423"/>
        <p:guide pos="257"/>
        <p:guide orient="horz" pos="4178"/>
        <p:guide orient="horz" pos="19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9B555-7933-4096-BE99-9C49CCFF8EA5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B50E-B660-4ABB-9697-613FA83B86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3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31100EAC-388C-455A-BC4F-0486F3D3951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961D8932-442C-4893-AFC7-6551EF541F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4E18AD47-C899-43CC-98E9-C988C899D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0D1626-6FE4-42D2-8133-CDA8448962E9}" type="slidenum">
              <a:rPr kumimoji="0" lang="zh-CN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6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2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4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37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7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22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4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FE7AD-BD6D-4759-AF90-5081770B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F9F82-9AC8-4A82-8EAE-DC6591C00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071D0-A2C0-4C46-B0AB-696BF935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F79CD-DDB8-4C4F-A9A6-6CF37417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CE7BF-38A8-45DB-B7CE-F09AD592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1CC9F2-6FEC-4C02-A608-6F985C2B785D}"/>
              </a:ext>
            </a:extLst>
          </p:cNvPr>
          <p:cNvCxnSpPr>
            <a:cxnSpLocks/>
          </p:cNvCxnSpPr>
          <p:nvPr userDrawn="1"/>
        </p:nvCxnSpPr>
        <p:spPr>
          <a:xfrm>
            <a:off x="0" y="992038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C57A900-EC16-417C-AD35-6CB6AFF6D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8" y="43741"/>
            <a:ext cx="904423" cy="904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706356-778E-4FCC-8104-014C7FC04C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8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E8F3-D846-416C-A224-7EA09FCE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1C71-C451-4AA7-9D39-24A65F5F0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EEF84-DF6A-44DF-938D-C294C725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B8B81-08EF-408E-A93A-E4C9BD0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DC882-3FCC-47A7-A825-E331E328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83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717971-B60A-4B64-B60E-56C1E7D9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D9235-F9B1-4824-8C14-9C01C473E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96ED0-4708-4194-94BB-87E0868F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B11D9-9E72-4490-A292-03AA2CFD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AD101-7894-4C9B-88F7-8DD43C71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922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FE7AD-BD6D-4759-AF90-5081770B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F9F82-9AC8-4A82-8EAE-DC6591C00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071D0-A2C0-4C46-B0AB-696BF935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F79CD-DDB8-4C4F-A9A6-6CF37417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CE7BF-38A8-45DB-B7CE-F09AD592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1CC9F2-6FEC-4C02-A608-6F985C2B785D}"/>
              </a:ext>
            </a:extLst>
          </p:cNvPr>
          <p:cNvCxnSpPr>
            <a:cxnSpLocks/>
          </p:cNvCxnSpPr>
          <p:nvPr userDrawn="1"/>
        </p:nvCxnSpPr>
        <p:spPr>
          <a:xfrm>
            <a:off x="0" y="992039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C57A900-EC16-417C-AD35-6CB6AFF6D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0" y="43742"/>
            <a:ext cx="904423" cy="904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706356-778E-4FCC-8104-014C7FC04C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1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57BA0-9901-4568-BDA4-08A5C4C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EA89D-4179-401D-80AF-4AC96F11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403F0-66D0-41DA-BA02-2BBCCAC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481C7-D3BA-4F0A-8E2B-5E7FD26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13383-6844-4F8D-8053-ED397731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80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500E2-80D3-4C6B-8E41-F7CF8500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7B186-C34D-48A1-BAD5-6DD8D4CF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6EE95-ECB2-4CE9-B618-84C9651D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2AAD6-EA76-4B53-A18F-87783BD4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C97B2-2CDB-4360-BFAF-1D2D969C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33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CDE33-650A-4A04-BCFA-E26BFD07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392EA-B3DA-4D4C-B35D-9A56D377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813009-13D7-4CD2-8D00-675D3ABF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DA9F0-8ECD-494E-AF5C-08262DFE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E45D8-8F17-492D-AFC0-3576BB72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4AE8C-45B4-4DF7-B9AC-AC097805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61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32D9D-35E1-4F10-B833-1DFD6CF7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C15B3F-0F72-4E27-A3BC-63EFA891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EFA3D-8412-4A75-9484-2E19E1AE6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F03A5-B5E2-489A-98BA-98AE2A5E6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2737A6-BF0D-4795-ABE0-A52E99C69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778CDC-2B40-4BEC-983A-E5BE258A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BFCC70-8F51-4EC4-86D0-B2CD0BC8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0E3967-D604-4CAD-975C-3CC00A15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472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6889-3696-4D30-BBD3-87F5B9B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E1BF79-06A6-4469-8434-0589E869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DA6FCC-4FE0-444B-BB94-8F9DF43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655D2-7237-40D6-88A7-FE18365F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97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79E2E2-DAB7-4D43-BE86-12E77125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7E84FB-899E-406E-8D41-8EFFE9BB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E6434-2FF6-45BE-BE80-D176F243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7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CAE6-659B-48A9-8F4F-C9F15C97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0F13A-1C0E-47C6-835E-995B2A98C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F0612-9173-4F35-BF5F-A58DB00A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8B4C8-3FF6-422C-941A-E90FC5A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7DBC1-CF5C-4627-9490-FAA3304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F83BA-AEB3-47AC-B87D-27FB28B1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3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57BA0-9901-4568-BDA4-08A5C4C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EA89D-4179-401D-80AF-4AC96F11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403F0-66D0-41DA-BA02-2BBCCAC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481C7-D3BA-4F0A-8E2B-5E7FD26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13383-6844-4F8D-8053-ED397731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378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62337-741A-4BA4-8097-83F3F164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637E69-B2B6-4F39-9B80-C5D34B1D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FBDE7-7B65-4DA6-97C5-50EDD32E5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B7110-B9EB-4218-A59B-AEAD583C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36750-168B-4AA6-9C36-0AA81BD6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35DF9-CDA9-4357-B489-E9873589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6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E8F3-D846-416C-A224-7EA09FCE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1C71-C451-4AA7-9D39-24A65F5F0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EEF84-DF6A-44DF-938D-C294C725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B8B81-08EF-408E-A93A-E4C9BD0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DC882-3FCC-47A7-A825-E331E328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05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717971-B60A-4B64-B60E-56C1E7D9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D9235-F9B1-4824-8C14-9C01C473E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96ED0-4708-4194-94BB-87E0868F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B11D9-9E72-4490-A292-03AA2CFD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AD101-7894-4C9B-88F7-8DD43C71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42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5ACCC-273A-4F0A-A95D-FEC0AC7F5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F04A60-C154-4BCC-AC8B-20A04B3A8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FD04CE-13E8-41F1-8809-C7F80935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FF01B8-4A9D-4118-A03A-B5C5121B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1C325-38BB-466A-98CF-442A6F94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72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2120C-DEBF-4699-B29B-A778978E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62501-D72A-4E78-9CAC-C87819ACC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12D64-91FC-4870-AEAB-52FB60AC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F266D-80E7-4332-8A01-8D2CF160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41A91-1F82-49C9-8A61-D99FBEFA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754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C4C2F-7127-41F8-B6B7-32811E15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FA20B5-D9CC-488B-9EAB-AD19A8A55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E58AA-8857-4066-A266-C1F16F94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C1D56E-C8F4-4588-8B2B-74DFBA5F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7DA0C-2FA5-4AE3-8F61-E91BF944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54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DEA5D-55B5-47F5-8D1A-FF844CB0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8A07A-43BC-46A8-8F75-157EB1C0E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29011E-A728-4B95-9994-12314A409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15EF15-23D3-4477-9B94-D90A60758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71DCC-8283-4B12-863D-8426DC833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609782-73F4-43A5-BEE7-C5B743FC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99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388FF-B62F-4761-A811-3B62726E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77B5A9-52BF-49DE-AFEC-157BD324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82971E-751D-4928-966C-41EAC7106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F1A520-55DC-43A0-98B5-06C5A3D7C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0EEBF9-FE44-46D3-95FE-C11604D49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88B92D-7019-435A-8AC8-8C35021C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5E99AE-EE09-44A7-942F-25E1AB76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8E7D47-B567-4736-8460-F5E5EE86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481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FBEB9-BDB6-421A-B881-41F80298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575F8C-4BF6-408F-B8AA-D38E6178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6C5B47-8D96-4E38-86C5-B10AF91D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2721A7-6B38-46B5-B847-442F5987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25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B5B600-6C85-4920-B0AA-97B6ABB4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5A51AB-F43B-4BCA-B22A-167099AA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0F0E5-9355-4F71-89C8-C9221E3C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7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500E2-80D3-4C6B-8E41-F7CF8500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7B186-C34D-48A1-BAD5-6DD8D4CF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6EE95-ECB2-4CE9-B618-84C9651D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2AAD6-EA76-4B53-A18F-87783BD4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C97B2-2CDB-4360-BFAF-1D2D969C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75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C8FDE-4A44-4E3F-9183-2B349FEE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E7480-A8D0-4CA6-8C4B-46A8A85B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DF6FDE-A7BB-460E-9806-A935E18E2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6C9970-0E2B-4138-B115-3522D682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1E3C58-5FA3-452E-AB21-BCC84ACF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AED06-D8F7-42B6-AEF6-62FF4D90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337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68E6A-C742-4974-A99D-9F6499E3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63A790-44FC-46A0-A139-1376EA67D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139B83-5997-40F4-A739-43A04EF53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36FB32-8C96-4FA7-9EF0-CE9C124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D3E76-2666-4723-ABEE-4779DBB4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698990-F0FE-4D9C-BBDD-45774D19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327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B6EA9-031F-4D88-A81C-385EA1AC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CB8926-CC91-400B-ACB1-A7BFA948B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1FD56-341B-4D4C-9EBB-754C9F91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76BB4-C8AD-48E0-9242-9CD14E4D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99C32D-2A68-4231-9CA7-2EAA4AD3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084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E1DBF1-955F-4EE0-A982-5B4910E99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9A13D5-D750-4059-A935-ACDED59FF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61EAE-A574-49FA-9AA9-90300C7B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DEE95-524D-4B50-B3D6-8E26C364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41B6A-EDC7-48A0-96DB-6157A100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1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CDE33-650A-4A04-BCFA-E26BFD07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392EA-B3DA-4D4C-B35D-9A56D377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813009-13D7-4CD2-8D00-675D3ABF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DA9F0-8ECD-494E-AF5C-08262DFE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E45D8-8F17-492D-AFC0-3576BB72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4AE8C-45B4-4DF7-B9AC-AC097805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7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32D9D-35E1-4F10-B833-1DFD6CF7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C15B3F-0F72-4E27-A3BC-63EFA891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EFA3D-8412-4A75-9484-2E19E1AE6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F03A5-B5E2-489A-98BA-98AE2A5E6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2737A6-BF0D-4795-ABE0-A52E99C69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778CDC-2B40-4BEC-983A-E5BE258A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BFCC70-8F51-4EC4-86D0-B2CD0BC8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0E3967-D604-4CAD-975C-3CC00A15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79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6889-3696-4D30-BBD3-87F5B9B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E1BF79-06A6-4469-8434-0589E869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DA6FCC-4FE0-444B-BB94-8F9DF43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655D2-7237-40D6-88A7-FE18365F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34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79E2E2-DAB7-4D43-BE86-12E77125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7E84FB-899E-406E-8D41-8EFFE9BB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E6434-2FF6-45BE-BE80-D176F243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2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CAE6-659B-48A9-8F4F-C9F15C97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0F13A-1C0E-47C6-835E-995B2A98C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F0612-9173-4F35-BF5F-A58DB00A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8B4C8-3FF6-422C-941A-E90FC5A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7DBC1-CF5C-4627-9490-FAA3304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F83BA-AEB3-47AC-B87D-27FB28B1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7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62337-741A-4BA4-8097-83F3F164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637E69-B2B6-4F39-9B80-C5D34B1D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FBDE7-7B65-4DA6-97C5-50EDD32E5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B7110-B9EB-4218-A59B-AEAD583C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36750-168B-4AA6-9C36-0AA81BD6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35DF9-CDA9-4357-B489-E9873589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6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46D9A2-B28B-4CDC-B7AB-DA5B9BE8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1BB39-96B3-411A-861B-3494EF8C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4E6DB-5CF8-4260-B8CA-EFC634CD8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6161F-8433-433F-B7D4-E2F2351A2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29D22-5F8C-4C7A-A9C5-CB86B977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02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46D9A2-B28B-4CDC-B7AB-DA5B9BE8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1BB39-96B3-411A-861B-3494EF8C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4E6DB-5CF8-4260-B8CA-EFC634CD8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6161F-8433-433F-B7D4-E2F2351A2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29D22-5F8C-4C7A-A9C5-CB86B977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BF574C-F0CC-46AC-9997-2BA74E64D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00B9D-9E84-4613-9C10-DE92688AD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8A27F-10B1-42DB-8265-455B92AC63C2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442B9-F81A-4C6F-96C8-A883D777D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808233-B7E3-43AB-BDE4-B42B3050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E219E3-7E06-41A3-A00D-A919A43972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3" y="26761"/>
            <a:ext cx="897698" cy="87974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69C564-A93F-4B93-9324-23F411ED5F3B}"/>
              </a:ext>
            </a:extLst>
          </p:cNvPr>
          <p:cNvCxnSpPr/>
          <p:nvPr userDrawn="1"/>
        </p:nvCxnSpPr>
        <p:spPr>
          <a:xfrm>
            <a:off x="0" y="945715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8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Administrator\Desktop\为而非.png">
            <a:extLst>
              <a:ext uri="{FF2B5EF4-FFF2-40B4-BE49-F238E27FC236}">
                <a16:creationId xmlns:a16="http://schemas.microsoft.com/office/drawing/2014/main" id="{25CA3851-F222-4163-92C0-8AECEA2C5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/>
          <a:stretch/>
        </p:blipFill>
        <p:spPr bwMode="auto">
          <a:xfrm>
            <a:off x="1089764" y="31790"/>
            <a:ext cx="3443614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0" y="4238106"/>
            <a:ext cx="12192000" cy="175260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汇报人：张国新</a:t>
            </a:r>
            <a:endParaRPr lang="en-US" altLang="zh-CN" sz="4000" b="1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4000" b="1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12DE3-8F77-49AF-A97F-CA7F70BB54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882157"/>
            <a:ext cx="12192000" cy="1538883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年第</a:t>
            </a:r>
            <a:r>
              <a:rPr lang="en-US" altLang="zh-CN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 研究进展汇报</a:t>
            </a:r>
            <a:endParaRPr lang="en-US" altLang="zh-CN" sz="5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~8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月）</a:t>
            </a:r>
            <a:endParaRPr lang="en-US" altLang="zh-CN" sz="4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8EEF6C-EEC0-954E-508F-10BB2547062B}"/>
              </a:ext>
            </a:extLst>
          </p:cNvPr>
          <p:cNvSpPr txBox="1">
            <a:spLocks noChangeArrowheads="1"/>
          </p:cNvSpPr>
          <p:nvPr/>
        </p:nvSpPr>
        <p:spPr>
          <a:xfrm>
            <a:off x="5274733" y="345742"/>
            <a:ext cx="6900333" cy="65876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高压水射流钻井完井实验室超临界小组</a:t>
            </a:r>
            <a:endParaRPr lang="zh-CN" altLang="en-US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78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18405-31DB-4D9D-A75F-D23FADB1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存在问题及下一步计划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F708D8D-E263-497D-AC0C-91B3528AE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" y="1774321"/>
            <a:ext cx="10708640" cy="143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67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应变监测实际应用方法尚未确定，需进一步研究商讨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亚克力实验需要抓紧进行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提高学习效率，进一步深入阅读文献，捕捉研究思路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8954A170-18C3-4225-7A2E-CC5DA1447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主要认识与存在问题</a:t>
            </a:r>
          </a:p>
        </p:txBody>
      </p:sp>
    </p:spTree>
    <p:extLst>
      <p:ext uri="{BB962C8B-B14F-4D97-AF65-F5344CB8AC3E}">
        <p14:creationId xmlns:p14="http://schemas.microsoft.com/office/powerpoint/2010/main" val="102731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18405-31DB-4D9D-A75F-D23FADB1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存在问题及下一步计划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984FBD2-0EB2-41A7-986E-2C3F7587B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744490"/>
            <a:ext cx="10708640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研究超临界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聚能压裂下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的相变特征和冲击波传播及致裂机理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90157F-C0E4-41AF-9876-5E8E5C5C4FCE}"/>
              </a:ext>
            </a:extLst>
          </p:cNvPr>
          <p:cNvSpPr/>
          <p:nvPr/>
        </p:nvSpPr>
        <p:spPr>
          <a:xfrm>
            <a:off x="876300" y="-2644582"/>
            <a:ext cx="8839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1" marR="0" lvl="0" indent="-342891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F000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下一步工作计划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A44B22-FFB7-BFCB-7ACB-8399B2A403B0}"/>
              </a:ext>
            </a:extLst>
          </p:cNvPr>
          <p:cNvSpPr txBox="1"/>
          <p:nvPr/>
        </p:nvSpPr>
        <p:spPr>
          <a:xfrm>
            <a:off x="623660" y="3743783"/>
            <a:ext cx="11160353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讨论确定研究方法及整理论文开题报告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7529DA-3B46-CC64-85EA-1109A50E0B41}"/>
              </a:ext>
            </a:extLst>
          </p:cNvPr>
          <p:cNvSpPr txBox="1"/>
          <p:nvPr/>
        </p:nvSpPr>
        <p:spPr>
          <a:xfrm>
            <a:off x="985609" y="2305779"/>
            <a:ext cx="10346691" cy="13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调研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2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相变相关性质参数，调研泄压半径影响参数，设计相关特征模型；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开展亚克力替代品压裂实验，并进行相关验证实验；</a:t>
            </a:r>
            <a:endParaRPr lang="en-US" altLang="zh-CN" sz="2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设计应变监测条件下超临界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CO2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聚能冲击波致裂实验方法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AD55FF-E4C1-224B-3D91-FAB411629490}"/>
              </a:ext>
            </a:extLst>
          </p:cNvPr>
          <p:cNvSpPr txBox="1"/>
          <p:nvPr/>
        </p:nvSpPr>
        <p:spPr>
          <a:xfrm>
            <a:off x="623660" y="4255590"/>
            <a:ext cx="11160353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配合完成实验室日常工作及项目工作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D83F75-8CD1-48BA-90A1-F9308A72C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388" y="1080369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下一步工作计划</a:t>
            </a:r>
          </a:p>
        </p:txBody>
      </p:sp>
    </p:spTree>
    <p:extLst>
      <p:ext uri="{BB962C8B-B14F-4D97-AF65-F5344CB8AC3E}">
        <p14:creationId xmlns:p14="http://schemas.microsoft.com/office/powerpoint/2010/main" val="179626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B2F460-835C-26B6-1ADD-B9BBF1B34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819" y="2003425"/>
            <a:ext cx="10252362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汇报完毕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请各位老师同学批评指正</a:t>
            </a:r>
            <a:b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4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4E5198-BC1B-4DE5-8FAD-0ABA67D3B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工作计划与完成情况 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5EF1AC0-9EEC-FF8F-1F70-0E9479C07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333545"/>
              </p:ext>
            </p:extLst>
          </p:nvPr>
        </p:nvGraphicFramePr>
        <p:xfrm>
          <a:off x="117097" y="1211659"/>
          <a:ext cx="12036860" cy="5052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593">
                  <a:extLst>
                    <a:ext uri="{9D8B030D-6E8A-4147-A177-3AD203B41FA5}">
                      <a16:colId xmlns:a16="http://schemas.microsoft.com/office/drawing/2014/main" val="1966452182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2090881781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2919903252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3837069179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3490954743"/>
                    </a:ext>
                  </a:extLst>
                </a:gridCol>
                <a:gridCol w="173853">
                  <a:extLst>
                    <a:ext uri="{9D8B030D-6E8A-4147-A177-3AD203B41FA5}">
                      <a16:colId xmlns:a16="http://schemas.microsoft.com/office/drawing/2014/main" val="1512936952"/>
                    </a:ext>
                  </a:extLst>
                </a:gridCol>
                <a:gridCol w="591521">
                  <a:extLst>
                    <a:ext uri="{9D8B030D-6E8A-4147-A177-3AD203B41FA5}">
                      <a16:colId xmlns:a16="http://schemas.microsoft.com/office/drawing/2014/main" val="2182045496"/>
                    </a:ext>
                  </a:extLst>
                </a:gridCol>
                <a:gridCol w="681914">
                  <a:extLst>
                    <a:ext uri="{9D8B030D-6E8A-4147-A177-3AD203B41FA5}">
                      <a16:colId xmlns:a16="http://schemas.microsoft.com/office/drawing/2014/main" val="2219967314"/>
                    </a:ext>
                  </a:extLst>
                </a:gridCol>
                <a:gridCol w="761715">
                  <a:extLst>
                    <a:ext uri="{9D8B030D-6E8A-4147-A177-3AD203B41FA5}">
                      <a16:colId xmlns:a16="http://schemas.microsoft.com/office/drawing/2014/main" val="2519048376"/>
                    </a:ext>
                  </a:extLst>
                </a:gridCol>
                <a:gridCol w="775085">
                  <a:extLst>
                    <a:ext uri="{9D8B030D-6E8A-4147-A177-3AD203B41FA5}">
                      <a16:colId xmlns:a16="http://schemas.microsoft.com/office/drawing/2014/main" val="259484610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1652535862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2383814649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1228673431"/>
                    </a:ext>
                  </a:extLst>
                </a:gridCol>
                <a:gridCol w="606395">
                  <a:extLst>
                    <a:ext uri="{9D8B030D-6E8A-4147-A177-3AD203B41FA5}">
                      <a16:colId xmlns:a16="http://schemas.microsoft.com/office/drawing/2014/main" val="2993508008"/>
                    </a:ext>
                  </a:extLst>
                </a:gridCol>
                <a:gridCol w="123246">
                  <a:extLst>
                    <a:ext uri="{9D8B030D-6E8A-4147-A177-3AD203B41FA5}">
                      <a16:colId xmlns:a16="http://schemas.microsoft.com/office/drawing/2014/main" val="1405001644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2503242693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4042806719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3759144656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1389368824"/>
                    </a:ext>
                  </a:extLst>
                </a:gridCol>
              </a:tblGrid>
              <a:tr h="499853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计划</a:t>
                      </a:r>
                      <a:endParaRPr lang="en-US" altLang="zh-CN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任务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5~7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10~12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46078"/>
                  </a:ext>
                </a:extLst>
              </a:tr>
              <a:tr h="7914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288863"/>
                  </a:ext>
                </a:extLst>
              </a:tr>
              <a:tr h="306593">
                <a:tc gridSpan="1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个人进展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70646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液态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1400" b="1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相变冲击致裂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阅读相关文献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深入调研设计研究方案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开展相关实验（预实验及验证实验）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对教材中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matlab</a:t>
                      </a: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内容用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py</a:t>
                      </a: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复现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根据流致振动调研结合油服管柱撰写一篇论文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形成相关内容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4967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研究生开题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8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阅读调研相关文献，确定研究方向及方法，完成开题报告及文献调研综述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文本预处理与命名实体识别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图谱扩充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研究方向思路整理</a:t>
                      </a:r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095541"/>
                  </a:ext>
                </a:extLst>
              </a:tr>
              <a:tr h="3283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日常工作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8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英语学习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辅助完成课题组各项日常工作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8492"/>
                  </a:ext>
                </a:extLst>
              </a:tr>
              <a:tr h="332095">
                <a:tc gridSpan="1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科研项目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92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聚能压裂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调研相关文献，了解方法及原理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学习有关实验及后处理方法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3436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延长甜点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数据整理，撰写结题报告及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PPT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并撰写小论文一篇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开展数值模拟并进行数据后处理</a:t>
                      </a: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完成学术论文撰写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小论文投稿及返稿修改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结题答辩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299360"/>
                  </a:ext>
                </a:extLst>
              </a:tr>
              <a:tr h="306000">
                <a:tc gridSpan="1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课程学习（如果有，请添加）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0" lang="zh-CN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0" lang="zh-CN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6582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课程结课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algn="ctr"/>
                      <a:endParaRPr kumimoji="0" lang="zh-CN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0" lang="zh-CN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97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7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BB43F6B6-0FBE-883B-3142-F674850FF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调研及开题思路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1CB7F1-1F37-9BD6-98B9-345B056BE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864" y="1522190"/>
            <a:ext cx="9200271" cy="45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7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BB43F6B6-0FBE-883B-3142-F674850FF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研一成绩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3CC6643-0856-CB8A-E95F-7A158E0A2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311047"/>
              </p:ext>
            </p:extLst>
          </p:nvPr>
        </p:nvGraphicFramePr>
        <p:xfrm>
          <a:off x="815473" y="2018930"/>
          <a:ext cx="8500406" cy="4473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83787">
                  <a:extLst>
                    <a:ext uri="{9D8B030D-6E8A-4147-A177-3AD203B41FA5}">
                      <a16:colId xmlns:a16="http://schemas.microsoft.com/office/drawing/2014/main" val="334281220"/>
                    </a:ext>
                  </a:extLst>
                </a:gridCol>
                <a:gridCol w="1816619">
                  <a:extLst>
                    <a:ext uri="{9D8B030D-6E8A-4147-A177-3AD203B41FA5}">
                      <a16:colId xmlns:a16="http://schemas.microsoft.com/office/drawing/2014/main" val="1618127314"/>
                    </a:ext>
                  </a:extLst>
                </a:gridCol>
              </a:tblGrid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课程名称 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成绩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728298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科技论文写作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94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1077960106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煤层气开采理论与技术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94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1885264478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现代油气井工程理论和方法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90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923764530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石油工程岩石力学</a:t>
                      </a:r>
                      <a:r>
                        <a:rPr lang="en-US" altLang="zh-CN" sz="2400" u="none" strike="noStrike">
                          <a:effectLst/>
                        </a:rPr>
                        <a:t>II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86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817851848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应用固体力学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90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915025192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水力压裂力学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93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2152540401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油气多相管流与传热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78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1009560974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数值分析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66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1995403546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自然辩证法概论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95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3322320339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新时代中国特色社会主义理论与实践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93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1919019208"/>
                  </a:ext>
                </a:extLst>
              </a:tr>
              <a:tr h="3145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学术英语读写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86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34" marR="7034" marT="7034" marB="0" anchor="b"/>
                </a:tc>
                <a:extLst>
                  <a:ext uri="{0D108BD9-81ED-4DB2-BD59-A6C34878D82A}">
                    <a16:rowId xmlns:a16="http://schemas.microsoft.com/office/drawing/2014/main" val="20078473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9354DE-4748-C3E9-97D5-CC53E57FF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98" y="1294314"/>
            <a:ext cx="10708640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研一共研修课程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门，其中已出成绩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门，加权平均成绩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86.71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，绩点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3.67</a:t>
            </a:r>
          </a:p>
        </p:txBody>
      </p:sp>
    </p:spTree>
    <p:extLst>
      <p:ext uri="{BB962C8B-B14F-4D97-AF65-F5344CB8AC3E}">
        <p14:creationId xmlns:p14="http://schemas.microsoft.com/office/powerpoint/2010/main" val="133699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E4A1DC92-622C-9D2B-DADC-225D0420D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4" y="1035426"/>
            <a:ext cx="11066641" cy="83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研究内容：</a:t>
            </a:r>
            <a:r>
              <a:rPr kumimoji="0" lang="zh-CN" altLang="en-US" sz="240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液态</a:t>
            </a:r>
            <a:r>
              <a:rPr kumimoji="0" lang="en-US" altLang="zh-CN" sz="240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kumimoji="0" lang="en-US" altLang="zh-CN" sz="2400" i="0" u="none" strike="noStrike" kern="1200" cap="none" spc="151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i="0" u="none" strike="noStrike" kern="1200" cap="none" spc="151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相变特性在不同条件下对于煤岩</a:t>
            </a:r>
            <a:r>
              <a:rPr lang="zh-CN" altLang="en-US" sz="2400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结构破坏程度的</a:t>
            </a:r>
            <a:r>
              <a:rPr kumimoji="0" lang="zh-CN" altLang="en-US" sz="240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影响</a:t>
            </a:r>
            <a:endParaRPr kumimoji="0" lang="en-US" altLang="zh-CN" sz="240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实验方法：</a:t>
            </a: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液态</a:t>
            </a:r>
            <a:r>
              <a:rPr kumimoji="0" lang="en-US" altLang="zh-CN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kumimoji="0" lang="en-US" altLang="zh-CN" sz="2400" b="1" i="0" u="none" strike="noStrike" kern="1200" cap="none" spc="151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151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爆破</a:t>
            </a: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实验、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统计分析法、</a:t>
            </a: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正交实验法、现场应用</a:t>
            </a:r>
            <a:endParaRPr kumimoji="0" lang="en-US" altLang="zh-CN" sz="2400" b="1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F76CD9-A7E3-E0F7-C97F-28827FB9D11E}"/>
              </a:ext>
            </a:extLst>
          </p:cNvPr>
          <p:cNvSpPr/>
          <p:nvPr/>
        </p:nvSpPr>
        <p:spPr>
          <a:xfrm>
            <a:off x="5488490" y="6314682"/>
            <a:ext cx="309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裂隙区井眼直径与裂缝数的关系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0F833C-B4A8-F4AC-E635-D98895716A7F}"/>
              </a:ext>
            </a:extLst>
          </p:cNvPr>
          <p:cNvSpPr/>
          <p:nvPr/>
        </p:nvSpPr>
        <p:spPr>
          <a:xfrm>
            <a:off x="8788208" y="6314682"/>
            <a:ext cx="34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随井眼直径变化的破坏分布特征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D3FBDF8-320F-AC28-FE6F-1DBEDA1A9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3" y="1779701"/>
            <a:ext cx="11626186" cy="189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i="0" u="none" strike="noStrike" kern="1200" cap="none" spc="151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在软煤层卸压，最佳卸压直径为</a:t>
            </a:r>
            <a:r>
              <a:rPr kumimoji="0" lang="en-US" altLang="zh-CN" sz="2400" i="0" u="none" strike="noStrike" kern="1200" cap="none" spc="151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6mm</a:t>
            </a:r>
            <a:r>
              <a:rPr kumimoji="0" lang="zh-CN" altLang="en-US" sz="2400" i="0" u="none" strike="noStrike" kern="1200" cap="none" spc="151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，爆破钻孔直径为</a:t>
            </a:r>
            <a:r>
              <a:rPr kumimoji="0" lang="en-US" altLang="zh-CN" sz="2400" i="0" u="none" strike="noStrike" kern="1200" cap="none" spc="151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10mm</a:t>
            </a:r>
            <a:r>
              <a:rPr kumimoji="0" lang="zh-CN" altLang="en-US" sz="2400" i="0" u="none" strike="noStrike" kern="1200" cap="none" spc="151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（以</a:t>
            </a:r>
            <a:r>
              <a:rPr kumimoji="0" lang="en-US" altLang="zh-CN" sz="2400" i="0" u="none" strike="noStrike" kern="1200" cap="none" spc="151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kumimoji="0" lang="en-US" altLang="zh-CN" sz="2400" i="0" u="none" strike="noStrike" kern="1200" cap="none" spc="151" normalizeH="0" baseline="30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400" i="0" u="none" strike="noStrike" kern="1200" cap="none" spc="151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mm</a:t>
            </a:r>
            <a:r>
              <a:rPr kumimoji="0" lang="en-US" altLang="zh-CN" sz="2400" i="0" u="none" strike="noStrike" kern="1200" cap="none" spc="151" normalizeH="0" baseline="30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为例）；</a:t>
            </a:r>
            <a:endParaRPr lang="en-US" altLang="zh-CN" sz="2400" spc="15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spc="15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煤岩中微裂缝的数量将对应变波的衰减以及传播造成直接影响</a:t>
            </a:r>
            <a:r>
              <a:rPr kumimoji="0" lang="zh-CN" altLang="en-US" sz="2400" b="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kumimoji="0" lang="en-US" altLang="zh-CN" sz="2400" b="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井筒半径（释放直径</a:t>
            </a:r>
            <a:r>
              <a:rPr lang="zh-CN" altLang="en-US" sz="2400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）对于影响有效</a:t>
            </a:r>
            <a:r>
              <a:rPr kumimoji="0" lang="zh-CN" altLang="en-US" sz="2400" b="0" i="0" u="none" strike="noStrike" kern="1200" cap="none" spc="15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泄压区形成十分重要。</a:t>
            </a:r>
            <a:endParaRPr kumimoji="0" lang="en-US" altLang="zh-CN" sz="2400" b="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45FBF0-3F26-9035-ED25-9B7958706251}"/>
              </a:ext>
            </a:extLst>
          </p:cNvPr>
          <p:cNvSpPr/>
          <p:nvPr/>
        </p:nvSpPr>
        <p:spPr>
          <a:xfrm>
            <a:off x="1342924" y="6319132"/>
            <a:ext cx="34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破碎区粒径随井眼直径的分布情况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C199F66-8974-9565-A92F-6AF7D7BB5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4" y="3639616"/>
            <a:ext cx="1178520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心得与收获</a:t>
            </a:r>
            <a:r>
              <a:rPr lang="zh-CN" altLang="en-US" sz="24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lang="en-US" altLang="zh-CN" sz="2400" b="1" spc="15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5D8CBDB-7601-0293-4C18-3C59BFBC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336" y="92354"/>
            <a:ext cx="10032903" cy="83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effect of leakage characteristics of liquid CO2 phase transition on fracturing coal seam: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Applications for enhancing coalbed methane recovery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Zheng Shang, Haifeng Wang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等人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中国矿业大学，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Fuel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8DD424-E9A1-BB36-FC40-F3E9DE815490}"/>
              </a:ext>
            </a:extLst>
          </p:cNvPr>
          <p:cNvSpPr txBox="1"/>
          <p:nvPr/>
        </p:nvSpPr>
        <p:spPr>
          <a:xfrm>
            <a:off x="3953890" y="-1117063"/>
            <a:ext cx="432435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主要作者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研究团队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期刊名称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影响因子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或者中科院查看分区及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120D61-140F-D2C7-CE9E-8E6B82962F6D}"/>
              </a:ext>
            </a:extLst>
          </p:cNvPr>
          <p:cNvSpPr txBox="1"/>
          <p:nvPr/>
        </p:nvSpPr>
        <p:spPr>
          <a:xfrm>
            <a:off x="0" y="3914346"/>
            <a:ext cx="11543537" cy="97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defPPr>
              <a:defRPr lang="zh-CN"/>
            </a:defPPr>
            <a:lvl1pPr marL="342900" lvl="0" indent="-34290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kumimoji="0" sz="2400" i="0" u="none" strike="noStrike" cap="none" spc="151" normalizeH="0" baseline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本文</a:t>
            </a:r>
            <a:r>
              <a:rPr lang="zh-CN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利用裂缝数以及破碎颗粒粒径大小对压后效果进行分析判定，后期可以参考借鉴。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743766-FBB2-2114-B5EB-34AD1DD3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77" y="4402943"/>
            <a:ext cx="3014041" cy="19161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42594C-3AFB-CBF6-52B4-E06485505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617" y="4420775"/>
            <a:ext cx="2629134" cy="19274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EF717C8-099F-1B28-2ED5-82E873D0F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566" y="4376009"/>
            <a:ext cx="2565903" cy="19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BF3479-7AB5-07F9-C6B7-13C303264B53}"/>
              </a:ext>
            </a:extLst>
          </p:cNvPr>
          <p:cNvSpPr txBox="1"/>
          <p:nvPr/>
        </p:nvSpPr>
        <p:spPr>
          <a:xfrm>
            <a:off x="6996249" y="6439727"/>
            <a:ext cx="495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砂岩压后理论分析图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042D34-997A-4D91-0ADF-07270BC3E2C7}"/>
              </a:ext>
            </a:extLst>
          </p:cNvPr>
          <p:cNvSpPr txBox="1"/>
          <p:nvPr/>
        </p:nvSpPr>
        <p:spPr>
          <a:xfrm>
            <a:off x="2096954" y="6471854"/>
            <a:ext cx="289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页岩实验压后结果图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DD3198-394A-D431-0CE5-971D698994BD}"/>
              </a:ext>
            </a:extLst>
          </p:cNvPr>
          <p:cNvSpPr txBox="1"/>
          <p:nvPr/>
        </p:nvSpPr>
        <p:spPr>
          <a:xfrm>
            <a:off x="473841" y="1549431"/>
            <a:ext cx="11718159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部分超临界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聚能压裂实验结果与参考论文一致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由于实验经验不够丰富，导致实验前期准备耗时较长，实验器材准备不够充分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387B254-1020-4513-DBD8-E9D80EEA8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开展超临界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spc="15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聚能压裂实验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22DB0835-E2AE-E0D9-6E9D-E7476307F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48" y="3306964"/>
            <a:ext cx="5202152" cy="325844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8C7D03BB-4FCA-38D3-1438-263792734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41" y="2999835"/>
            <a:ext cx="2557114" cy="325832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08EF75A-8FBB-8D93-F0CB-6307509F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043" y="3306964"/>
            <a:ext cx="3005432" cy="27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622423-22DE-1056-132D-3BEE2AE67CA8}"/>
              </a:ext>
            </a:extLst>
          </p:cNvPr>
          <p:cNvSpPr txBox="1"/>
          <p:nvPr/>
        </p:nvSpPr>
        <p:spPr>
          <a:xfrm>
            <a:off x="1064507" y="6402937"/>
            <a:ext cx="404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用于液氮压裂实验的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PMMA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试样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F3B5175-681F-333B-C291-2CB4682E2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914" y="3282989"/>
            <a:ext cx="2566788" cy="308236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053A274-C06A-3AD3-2D54-7A3A244B0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4329" y="3429000"/>
            <a:ext cx="2741389" cy="2790343"/>
          </a:xfrm>
          <a:prstGeom prst="rect">
            <a:avLst/>
          </a:prstGeom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19291F12-833C-5E52-5A44-AD34601B1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可视化材料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PMMA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（亚克力）压裂调研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F03FF-8681-3D51-5EC2-C27B121EF5DE}"/>
              </a:ext>
            </a:extLst>
          </p:cNvPr>
          <p:cNvSpPr txBox="1"/>
          <p:nvPr/>
        </p:nvSpPr>
        <p:spPr>
          <a:xfrm>
            <a:off x="473841" y="1549431"/>
            <a:ext cx="11718159" cy="14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已有先例证明，可利用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PMMA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材料开展裂缝扩展机理等研究；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PMMA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材料具有各向同性，压裂结果可预测度高，可对裂缝扩展情况进行宏观尺度上的观察，便于后续完善添加应变监测实验的开展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1F6EE-8756-801E-C0DD-CA4DEB7E03AD}"/>
              </a:ext>
            </a:extLst>
          </p:cNvPr>
          <p:cNvSpPr txBox="1"/>
          <p:nvPr/>
        </p:nvSpPr>
        <p:spPr>
          <a:xfrm>
            <a:off x="4963079" y="6402937"/>
            <a:ext cx="310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液氮压裂示意图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374B3A9-6EEE-A86D-7809-D637E6CEE4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34" b="4702"/>
          <a:stretch/>
        </p:blipFill>
        <p:spPr>
          <a:xfrm>
            <a:off x="8286542" y="4287668"/>
            <a:ext cx="3557094" cy="172170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1C55E5B-0AC7-C6A8-A14A-D28EFC017ACF}"/>
              </a:ext>
            </a:extLst>
          </p:cNvPr>
          <p:cNvSpPr txBox="1"/>
          <p:nvPr/>
        </p:nvSpPr>
        <p:spPr>
          <a:xfrm>
            <a:off x="8510891" y="6402937"/>
            <a:ext cx="310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PMMA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材料裂纹扩展示意图</a:t>
            </a:r>
          </a:p>
        </p:txBody>
      </p:sp>
    </p:spTree>
    <p:extLst>
      <p:ext uri="{BB962C8B-B14F-4D97-AF65-F5344CB8AC3E}">
        <p14:creationId xmlns:p14="http://schemas.microsoft.com/office/powerpoint/2010/main" val="402124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E54E890-3F9E-8701-3107-CABB251F1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项目进展及日常工作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7BA9CC06-A12B-22B0-2158-6E5BC4620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762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项目名称：吴起采油厂页岩油压裂工程甜点评价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zh-CN" altLang="en-US" sz="2800" b="1" spc="15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53DA4-57F1-74F8-39E1-DB3CBB0C80BC}"/>
              </a:ext>
            </a:extLst>
          </p:cNvPr>
          <p:cNvSpPr txBox="1"/>
          <p:nvPr/>
        </p:nvSpPr>
        <p:spPr>
          <a:xfrm>
            <a:off x="5148263" y="-783705"/>
            <a:ext cx="432435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列清楚目前所负责项目的研究内容，逐条汇报项目研究内容的完成情况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7933971-5B81-3E6A-BE71-51DE2F48F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78615"/>
              </p:ext>
            </p:extLst>
          </p:nvPr>
        </p:nvGraphicFramePr>
        <p:xfrm>
          <a:off x="990027" y="2145221"/>
          <a:ext cx="9236338" cy="1649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42495">
                  <a:extLst>
                    <a:ext uri="{9D8B030D-6E8A-4147-A177-3AD203B41FA5}">
                      <a16:colId xmlns:a16="http://schemas.microsoft.com/office/drawing/2014/main" val="2894794523"/>
                    </a:ext>
                  </a:extLst>
                </a:gridCol>
                <a:gridCol w="1783225">
                  <a:extLst>
                    <a:ext uri="{9D8B030D-6E8A-4147-A177-3AD203B41FA5}">
                      <a16:colId xmlns:a16="http://schemas.microsoft.com/office/drawing/2014/main" val="3426132453"/>
                    </a:ext>
                  </a:extLst>
                </a:gridCol>
                <a:gridCol w="1410618">
                  <a:extLst>
                    <a:ext uri="{9D8B030D-6E8A-4147-A177-3AD203B41FA5}">
                      <a16:colId xmlns:a16="http://schemas.microsoft.com/office/drawing/2014/main" val="1342630193"/>
                    </a:ext>
                  </a:extLst>
                </a:gridCol>
              </a:tblGrid>
              <a:tr h="4322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具体情况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完成情况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499670"/>
                  </a:ext>
                </a:extLst>
              </a:tr>
              <a:tr h="701358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结题所需材料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结题报告</a:t>
                      </a:r>
                      <a:endParaRPr lang="en-US" altLang="zh-CN" sz="18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6858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结题</a:t>
                      </a:r>
                      <a:r>
                        <a:rPr lang="en-US" alt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PPT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85931"/>
                  </a:ext>
                </a:extLst>
              </a:tr>
              <a:tr h="516292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甲方小论文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小论文</a:t>
                      </a:r>
                      <a:r>
                        <a:rPr lang="en-US" altLang="zh-CN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已完成撰写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2057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C8BC8D0-EBF4-22E1-F1EA-C99D41B3B3AA}"/>
              </a:ext>
            </a:extLst>
          </p:cNvPr>
          <p:cNvSpPr txBox="1"/>
          <p:nvPr/>
        </p:nvSpPr>
        <p:spPr>
          <a:xfrm>
            <a:off x="876766" y="1595719"/>
            <a:ext cx="10760217" cy="476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FF0000"/>
              </a:buClr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甲方单位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：延长石油            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2024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4416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>
            <a:extLst>
              <a:ext uri="{FF2B5EF4-FFF2-40B4-BE49-F238E27FC236}">
                <a16:creationId xmlns:a16="http://schemas.microsoft.com/office/drawing/2014/main" id="{D277E631-C2D3-08F1-B91F-8514565FF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74" y="1800934"/>
            <a:ext cx="10964952" cy="19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辅助延长甜点项目小论文整理发表</a:t>
            </a: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辅助王老师前置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spc="15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专利发表</a:t>
            </a: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辅助胜利翟博士现场专利撰写</a:t>
            </a: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开展实验室日常工作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43F6B6-0FBE-883B-3142-F674850FF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项目进展及日常工作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C1B1E1C7-DEB5-B4E4-449F-CB135EFAF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日常工作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1CB7F1-1F37-9BD6-98B9-345B056BE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425" y="1595719"/>
            <a:ext cx="9200271" cy="45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2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14659</TotalTime>
  <Words>903</Words>
  <Application>Microsoft Office PowerPoint</Application>
  <PresentationFormat>宽屏</PresentationFormat>
  <Paragraphs>145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Helvetica Neue</vt:lpstr>
      <vt:lpstr>等线</vt:lpstr>
      <vt:lpstr>等线 Light</vt:lpstr>
      <vt:lpstr>楷体</vt:lpstr>
      <vt:lpstr>微软雅黑</vt:lpstr>
      <vt:lpstr>Arial</vt:lpstr>
      <vt:lpstr>Courier New</vt:lpstr>
      <vt:lpstr>Times New Roman</vt:lpstr>
      <vt:lpstr>Wingdings</vt:lpstr>
      <vt:lpstr>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Yong</dc:creator>
  <cp:lastModifiedBy>国新 张</cp:lastModifiedBy>
  <cp:revision>593</cp:revision>
  <dcterms:created xsi:type="dcterms:W3CDTF">2021-03-26T12:43:22Z</dcterms:created>
  <dcterms:modified xsi:type="dcterms:W3CDTF">2024-08-28T07:42:23Z</dcterms:modified>
</cp:coreProperties>
</file>